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al" panose="020B0604020202020204" pitchFamily="34" charset="0"/>
      <p:regular r:id="rId9"/>
    </p:embeddedFont>
    <p:embeddedFont>
      <p:font typeface="Arial Bold" panose="020B0704020202020204" pitchFamily="34" charset="0"/>
      <p:regular r:id="rId10"/>
      <p:bold r:id="rId11"/>
    </p:embeddedFont>
    <p:embeddedFont>
      <p:font typeface="Arimo" panose="020B0604020202020204" charset="0"/>
      <p:regular r:id="rId12"/>
    </p:embeddedFont>
    <p:embeddedFont>
      <p:font typeface="Arimo Bol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EB Garamond" panose="00000500000000000000" pitchFamily="2" charset="0"/>
      <p:regular r:id="rId18"/>
      <p:bold r:id="rId19"/>
      <p:italic r:id="rId20"/>
      <p:boldItalic r:id="rId21"/>
    </p:embeddedFont>
    <p:embeddedFont>
      <p:font typeface="EB Garamond Medium" panose="00000600000000000000" pitchFamily="2" charset="0"/>
      <p:regular r:id="rId22"/>
      <p:italic r:id="rId23"/>
    </p:embeddedFont>
    <p:embeddedFont>
      <p:font typeface="Public Sans Bold Italics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hyperlink" Target="https://github.com/Anuledger2003/E-COMMERCE_WEBSIT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282"/>
            <a:ext cx="18288000" cy="10270434"/>
            <a:chOff x="0" y="0"/>
            <a:chExt cx="24384000" cy="136939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693902"/>
            </a:xfrm>
            <a:custGeom>
              <a:avLst/>
              <a:gdLst/>
              <a:ahLst/>
              <a:cxnLst/>
              <a:rect l="l" t="t" r="r" b="b"/>
              <a:pathLst>
                <a:path w="24384000" h="13693902">
                  <a:moveTo>
                    <a:pt x="0" y="0"/>
                  </a:moveTo>
                  <a:lnTo>
                    <a:pt x="24384000" y="0"/>
                  </a:lnTo>
                  <a:lnTo>
                    <a:pt x="24384000" y="13693902"/>
                  </a:lnTo>
                  <a:lnTo>
                    <a:pt x="0" y="136939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6" b="-16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13188" y="4795726"/>
            <a:ext cx="7195994" cy="697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>
                <a:solidFill>
                  <a:srgbClr val="223669"/>
                </a:solidFill>
                <a:latin typeface="Arimo Bold"/>
              </a:rPr>
              <a:t>“E-commerce Website”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3232" y="6651781"/>
            <a:ext cx="7195950" cy="743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Arimo Bold"/>
              </a:rPr>
              <a:t>Task - 2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6988"/>
            <a:chOff x="0" y="0"/>
            <a:chExt cx="24384000" cy="13715984"/>
          </a:xfrm>
        </p:grpSpPr>
        <p:sp>
          <p:nvSpPr>
            <p:cNvPr id="3" name="Freeform 3"/>
            <p:cNvSpPr/>
            <p:nvPr/>
          </p:nvSpPr>
          <p:spPr>
            <a:xfrm flipH="1"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24384000" y="0"/>
                  </a:moveTo>
                  <a:lnTo>
                    <a:pt x="0" y="0"/>
                  </a:lnTo>
                  <a:lnTo>
                    <a:pt x="0" y="13716000"/>
                  </a:lnTo>
                  <a:lnTo>
                    <a:pt x="24384000" y="13716000"/>
                  </a:lnTo>
                  <a:lnTo>
                    <a:pt x="24384000" y="0"/>
                  </a:lnTo>
                  <a:close/>
                </a:path>
              </a:pathLst>
            </a:custGeom>
            <a:blipFill>
              <a:blip r:embed="rId2"/>
              <a:stretch>
                <a:fillRect l="-6249" r="-624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12"/>
            <a:ext cx="18287980" cy="10296000"/>
            <a:chOff x="0" y="0"/>
            <a:chExt cx="24383973" cy="13728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27937"/>
            </a:xfrm>
            <a:custGeom>
              <a:avLst/>
              <a:gdLst/>
              <a:ahLst/>
              <a:cxnLst/>
              <a:rect l="l" t="t" r="r" b="b"/>
              <a:pathLst>
                <a:path w="24384000" h="13727937">
                  <a:moveTo>
                    <a:pt x="0" y="0"/>
                  </a:moveTo>
                  <a:lnTo>
                    <a:pt x="24384000" y="0"/>
                  </a:lnTo>
                  <a:lnTo>
                    <a:pt x="24384000" y="13727937"/>
                  </a:lnTo>
                  <a:lnTo>
                    <a:pt x="0" y="137279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8" r="-28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0" y="1276342"/>
            <a:ext cx="9468135" cy="8061675"/>
          </a:xfrm>
          <a:custGeom>
            <a:avLst/>
            <a:gdLst/>
            <a:ahLst/>
            <a:cxnLst/>
            <a:rect l="l" t="t" r="r" b="b"/>
            <a:pathLst>
              <a:path w="9468135" h="8061675">
                <a:moveTo>
                  <a:pt x="0" y="0"/>
                </a:moveTo>
                <a:lnTo>
                  <a:pt x="9468135" y="0"/>
                </a:lnTo>
                <a:lnTo>
                  <a:pt x="9468135" y="8061675"/>
                </a:lnTo>
                <a:lnTo>
                  <a:pt x="0" y="80616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1639884"/>
            <a:ext cx="289465" cy="647033"/>
          </a:xfrm>
          <a:custGeom>
            <a:avLst/>
            <a:gdLst/>
            <a:ahLst/>
            <a:cxnLst/>
            <a:rect l="l" t="t" r="r" b="b"/>
            <a:pathLst>
              <a:path w="289465" h="647033">
                <a:moveTo>
                  <a:pt x="0" y="0"/>
                </a:moveTo>
                <a:lnTo>
                  <a:pt x="289465" y="0"/>
                </a:lnTo>
                <a:lnTo>
                  <a:pt x="289465" y="647033"/>
                </a:lnTo>
                <a:lnTo>
                  <a:pt x="0" y="6470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79422" y="1670436"/>
            <a:ext cx="6661475" cy="529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 dirty="0">
                <a:solidFill>
                  <a:srgbClr val="C88C32"/>
                </a:solidFill>
                <a:latin typeface="Arimo Bold"/>
              </a:rPr>
              <a:t>E-Commerce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482391"/>
            <a:ext cx="8914350" cy="3855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EB Garamond Medium"/>
              <a:buChar char="▪"/>
            </a:pPr>
            <a:r>
              <a:rPr lang="en-GB" sz="2800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E-commerce websites enable businesses to sell products or services online. Customers browse product listings, add items to a digital shopping cart, and proceed to checkout.</a:t>
            </a:r>
          </a:p>
          <a:p>
            <a:pPr marL="28575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B Garamond"/>
              <a:buChar char="▪"/>
            </a:pPr>
            <a:r>
              <a:rPr lang="en-GB" sz="2800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Payment and shipping details are securely processed.</a:t>
            </a:r>
          </a:p>
          <a:p>
            <a:pPr marL="28575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B Garamond"/>
              <a:buChar char="▪"/>
            </a:pPr>
            <a:r>
              <a:rPr lang="en-GB" sz="2800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The website streamlines the buying process, making it convenient and accessible, and serves as a powerful tool for businesses to reach a global customer base and boost online sales.</a:t>
            </a:r>
          </a:p>
          <a:p>
            <a:pPr marL="675518" lvl="2" indent="-225173" algn="l">
              <a:lnSpc>
                <a:spcPts val="3358"/>
              </a:lnSpc>
              <a:buFont typeface="Arial"/>
              <a:buChar char="⚬"/>
            </a:pPr>
            <a:endParaRPr lang="en-US" sz="2799" dirty="0">
              <a:solidFill>
                <a:srgbClr val="FFFFFF"/>
              </a:solidFill>
              <a:latin typeface="Arimo"/>
            </a:endParaRPr>
          </a:p>
        </p:txBody>
      </p:sp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571425"/>
              </p:ext>
            </p:extLst>
          </p:nvPr>
        </p:nvGraphicFramePr>
        <p:xfrm>
          <a:off x="379422" y="6487214"/>
          <a:ext cx="8496300" cy="2254611"/>
        </p:xfrm>
        <a:graphic>
          <a:graphicData uri="http://schemas.openxmlformats.org/drawingml/2006/table">
            <a:tbl>
              <a:tblPr/>
              <a:tblGrid>
                <a:gridCol w="33797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5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0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1912"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284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au910020104006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Anu M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CC2</a:t>
                      </a:r>
                      <a:endParaRPr lang="en-US" sz="110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284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2F3F5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au910020104017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 err="1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Kabilan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 K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CC2</a:t>
                      </a:r>
                      <a:endParaRPr lang="en-US" sz="110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284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au910020104022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Krishnan E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EB Garamond" panose="00000500000000000000" pitchFamily="2" charset="0"/>
                          <a:ea typeface="EB Garamond" panose="00000500000000000000" pitchFamily="2" charset="0"/>
                        </a:rPr>
                        <a:t>CC2</a:t>
                      </a:r>
                      <a:endParaRPr lang="en-US" sz="1100" dirty="0">
                        <a:latin typeface="EB Garamond" panose="00000500000000000000" pitchFamily="2" charset="0"/>
                        <a:ea typeface="EB Garamond" panose="00000500000000000000" pitchFamily="2" charset="0"/>
                      </a:endParaRPr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" y="0"/>
            <a:ext cx="18287980" cy="10296000"/>
            <a:chOff x="0" y="0"/>
            <a:chExt cx="24383973" cy="13728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27937"/>
            </a:xfrm>
            <a:custGeom>
              <a:avLst/>
              <a:gdLst/>
              <a:ahLst/>
              <a:cxnLst/>
              <a:rect l="l" t="t" r="r" b="b"/>
              <a:pathLst>
                <a:path w="24384000" h="13727937">
                  <a:moveTo>
                    <a:pt x="0" y="0"/>
                  </a:moveTo>
                  <a:lnTo>
                    <a:pt x="24384000" y="0"/>
                  </a:lnTo>
                  <a:lnTo>
                    <a:pt x="24384000" y="13727937"/>
                  </a:lnTo>
                  <a:lnTo>
                    <a:pt x="0" y="137279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8" r="-28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541040" y="5954136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5361212">
            <a:off x="-414078" y="7485214"/>
            <a:ext cx="2260754" cy="9525"/>
            <a:chOff x="0" y="0"/>
            <a:chExt cx="3014339" cy="127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014345" cy="12700"/>
            </a:xfrm>
            <a:custGeom>
              <a:avLst/>
              <a:gdLst/>
              <a:ahLst/>
              <a:cxnLst/>
              <a:rect l="l" t="t" r="r" b="b"/>
              <a:pathLst>
                <a:path w="3014345" h="12700">
                  <a:moveTo>
                    <a:pt x="6350" y="0"/>
                  </a:moveTo>
                  <a:lnTo>
                    <a:pt x="3007995" y="0"/>
                  </a:lnTo>
                  <a:cubicBezTo>
                    <a:pt x="3011551" y="0"/>
                    <a:pt x="3014345" y="2794"/>
                    <a:pt x="3014345" y="6350"/>
                  </a:cubicBezTo>
                  <a:cubicBezTo>
                    <a:pt x="3014345" y="9906"/>
                    <a:pt x="3011551" y="12700"/>
                    <a:pt x="3007995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C88C32"/>
            </a:solidFill>
          </p:spPr>
        </p:sp>
      </p:grpSp>
      <p:grpSp>
        <p:nvGrpSpPr>
          <p:cNvPr id="7" name="Group 7"/>
          <p:cNvGrpSpPr/>
          <p:nvPr/>
        </p:nvGrpSpPr>
        <p:grpSpPr>
          <a:xfrm rot="5378808">
            <a:off x="-1348742" y="2906558"/>
            <a:ext cx="4130085" cy="9525"/>
            <a:chOff x="0" y="0"/>
            <a:chExt cx="5506780" cy="127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06720" cy="12700"/>
            </a:xfrm>
            <a:custGeom>
              <a:avLst/>
              <a:gdLst/>
              <a:ahLst/>
              <a:cxnLst/>
              <a:rect l="l" t="t" r="r" b="b"/>
              <a:pathLst>
                <a:path w="5506720" h="12700">
                  <a:moveTo>
                    <a:pt x="6350" y="0"/>
                  </a:moveTo>
                  <a:lnTo>
                    <a:pt x="5500370" y="0"/>
                  </a:lnTo>
                  <a:cubicBezTo>
                    <a:pt x="5503926" y="0"/>
                    <a:pt x="5506720" y="2794"/>
                    <a:pt x="5506720" y="6350"/>
                  </a:cubicBezTo>
                  <a:cubicBezTo>
                    <a:pt x="5506720" y="9906"/>
                    <a:pt x="5503926" y="12700"/>
                    <a:pt x="5500370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541040" y="451934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221108" y="2171716"/>
            <a:ext cx="14528850" cy="6091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Performance : Measure the app’s loading time , especially when fetching data from APIs.</a:t>
            </a: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User Experience : Gather feedback on the user interface and overall experience.</a:t>
            </a: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Error Handling : Evaluate how well errors are handled and if users receive meaningful error message.</a:t>
            </a: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Security : Ensure that sensitive information is handled </a:t>
            </a:r>
            <a:r>
              <a:rPr lang="en-GB" sz="3600" dirty="0" err="1">
                <a:latin typeface="EB Garamond"/>
                <a:ea typeface="EB Garamond"/>
                <a:cs typeface="EB Garamond"/>
                <a:sym typeface="EB Garamond"/>
              </a:rPr>
              <a:t>securely,especially</a:t>
            </a: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when dealing with user data or authentication.</a:t>
            </a: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Scalability : Test the application’s performance with the large number of users or data.</a:t>
            </a: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Char char="●"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Accessibility : Check if the app is accessible to users with disabilities.</a:t>
            </a:r>
          </a:p>
          <a:p>
            <a:pPr algn="l">
              <a:lnSpc>
                <a:spcPts val="4319"/>
              </a:lnSpc>
            </a:pPr>
            <a:endParaRPr lang="en-US" sz="3598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82983" y="491367"/>
            <a:ext cx="507664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Arimo Bold"/>
              </a:rPr>
              <a:t>Task - 2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3" y="1190217"/>
            <a:ext cx="9004350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B5394"/>
                </a:solidFill>
                <a:latin typeface="Arimo Bold"/>
              </a:rPr>
              <a:t>Evaluation Metric: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1040" y="5954136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361212">
            <a:off x="-414078" y="7485214"/>
            <a:ext cx="2260754" cy="9525"/>
            <a:chOff x="0" y="0"/>
            <a:chExt cx="3014339" cy="127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14345" cy="12700"/>
            </a:xfrm>
            <a:custGeom>
              <a:avLst/>
              <a:gdLst/>
              <a:ahLst/>
              <a:cxnLst/>
              <a:rect l="l" t="t" r="r" b="b"/>
              <a:pathLst>
                <a:path w="3014345" h="12700">
                  <a:moveTo>
                    <a:pt x="6350" y="0"/>
                  </a:moveTo>
                  <a:lnTo>
                    <a:pt x="3007995" y="0"/>
                  </a:lnTo>
                  <a:cubicBezTo>
                    <a:pt x="3011551" y="0"/>
                    <a:pt x="3014345" y="2794"/>
                    <a:pt x="3014345" y="6350"/>
                  </a:cubicBezTo>
                  <a:cubicBezTo>
                    <a:pt x="3014345" y="9906"/>
                    <a:pt x="3011551" y="12700"/>
                    <a:pt x="3007995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C88C32"/>
            </a:solidFill>
          </p:spPr>
        </p:sp>
      </p:grpSp>
      <p:grpSp>
        <p:nvGrpSpPr>
          <p:cNvPr id="5" name="Group 5"/>
          <p:cNvGrpSpPr/>
          <p:nvPr/>
        </p:nvGrpSpPr>
        <p:grpSpPr>
          <a:xfrm rot="5378808">
            <a:off x="-1348742" y="2906558"/>
            <a:ext cx="4130085" cy="9525"/>
            <a:chOff x="0" y="0"/>
            <a:chExt cx="5506780" cy="127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506720" cy="12700"/>
            </a:xfrm>
            <a:custGeom>
              <a:avLst/>
              <a:gdLst/>
              <a:ahLst/>
              <a:cxnLst/>
              <a:rect l="l" t="t" r="r" b="b"/>
              <a:pathLst>
                <a:path w="5506720" h="12700">
                  <a:moveTo>
                    <a:pt x="6350" y="0"/>
                  </a:moveTo>
                  <a:lnTo>
                    <a:pt x="5500370" y="0"/>
                  </a:lnTo>
                  <a:cubicBezTo>
                    <a:pt x="5503926" y="0"/>
                    <a:pt x="5506720" y="2794"/>
                    <a:pt x="5506720" y="6350"/>
                  </a:cubicBezTo>
                  <a:cubicBezTo>
                    <a:pt x="5506720" y="9906"/>
                    <a:pt x="5503926" y="12700"/>
                    <a:pt x="5500370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541040" y="451934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423359"/>
            <a:ext cx="50767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Arimo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62075" y="971551"/>
            <a:ext cx="16017661" cy="9971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GB" sz="3600" b="1" dirty="0">
                <a:latin typeface="EB Garamond"/>
                <a:ea typeface="EB Garamond"/>
                <a:cs typeface="EB Garamond"/>
                <a:sym typeface="EB Garamond"/>
              </a:rPr>
              <a:t>Project Setup: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              Use create-react-app to initialize the project.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GB" sz="3600" b="1" dirty="0">
                <a:latin typeface="EB Garamond"/>
                <a:ea typeface="EB Garamond"/>
                <a:cs typeface="EB Garamond"/>
                <a:sym typeface="EB Garamond"/>
              </a:rPr>
              <a:t>Define Components: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             Create Components for the header, Product list , and so on components for error handling.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GB" sz="3600" b="1" dirty="0">
                <a:latin typeface="EB Garamond"/>
                <a:ea typeface="EB Garamond"/>
                <a:cs typeface="EB Garamond"/>
                <a:sym typeface="EB Garamond"/>
              </a:rPr>
              <a:t>Integrate API functions: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              Implement functions in api.js for fetching products and placing order.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GB" sz="3600" b="1" dirty="0">
                <a:latin typeface="EB Garamond"/>
                <a:ea typeface="EB Garamond"/>
                <a:cs typeface="EB Garamond"/>
                <a:sym typeface="EB Garamond"/>
              </a:rPr>
              <a:t>Evaluate Metrics:</a:t>
            </a: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  Assess performance , user experience, error handling ,security , scalability and accessibility.</a:t>
            </a: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lang="en-GB" sz="3600" b="1" dirty="0">
                <a:latin typeface="EB Garamond"/>
                <a:ea typeface="EB Garamond"/>
                <a:cs typeface="EB Garamond"/>
                <a:sym typeface="EB Garamond"/>
              </a:rPr>
              <a:t>Run the Application: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             Launch the app with </a:t>
            </a:r>
            <a:r>
              <a:rPr lang="en-GB" sz="3600" dirty="0" err="1">
                <a:latin typeface="EB Garamond"/>
                <a:ea typeface="EB Garamond"/>
                <a:cs typeface="EB Garamond"/>
                <a:sym typeface="EB Garamond"/>
              </a:rPr>
              <a:t>npm</a:t>
            </a: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start.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360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" y="0"/>
            <a:ext cx="18287980" cy="10296000"/>
            <a:chOff x="0" y="0"/>
            <a:chExt cx="24383973" cy="13728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27937"/>
            </a:xfrm>
            <a:custGeom>
              <a:avLst/>
              <a:gdLst/>
              <a:ahLst/>
              <a:cxnLst/>
              <a:rect l="l" t="t" r="r" b="b"/>
              <a:pathLst>
                <a:path w="24384000" h="13727937">
                  <a:moveTo>
                    <a:pt x="0" y="0"/>
                  </a:moveTo>
                  <a:lnTo>
                    <a:pt x="24384000" y="0"/>
                  </a:lnTo>
                  <a:lnTo>
                    <a:pt x="24384000" y="13727937"/>
                  </a:lnTo>
                  <a:lnTo>
                    <a:pt x="0" y="137279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8" r="-28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541040" y="5954136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5361212">
            <a:off x="-414078" y="7485214"/>
            <a:ext cx="2260754" cy="9525"/>
            <a:chOff x="0" y="0"/>
            <a:chExt cx="3014339" cy="127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014345" cy="12700"/>
            </a:xfrm>
            <a:custGeom>
              <a:avLst/>
              <a:gdLst/>
              <a:ahLst/>
              <a:cxnLst/>
              <a:rect l="l" t="t" r="r" b="b"/>
              <a:pathLst>
                <a:path w="3014345" h="12700">
                  <a:moveTo>
                    <a:pt x="6350" y="0"/>
                  </a:moveTo>
                  <a:lnTo>
                    <a:pt x="3007995" y="0"/>
                  </a:lnTo>
                  <a:cubicBezTo>
                    <a:pt x="3011551" y="0"/>
                    <a:pt x="3014345" y="2794"/>
                    <a:pt x="3014345" y="6350"/>
                  </a:cubicBezTo>
                  <a:cubicBezTo>
                    <a:pt x="3014345" y="9906"/>
                    <a:pt x="3011551" y="12700"/>
                    <a:pt x="3007995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C88C32"/>
            </a:solidFill>
          </p:spPr>
        </p:sp>
      </p:grpSp>
      <p:grpSp>
        <p:nvGrpSpPr>
          <p:cNvPr id="7" name="Group 7"/>
          <p:cNvGrpSpPr/>
          <p:nvPr/>
        </p:nvGrpSpPr>
        <p:grpSpPr>
          <a:xfrm rot="5378808">
            <a:off x="-1348742" y="2906558"/>
            <a:ext cx="4130085" cy="9525"/>
            <a:chOff x="0" y="0"/>
            <a:chExt cx="5506780" cy="127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06720" cy="12700"/>
            </a:xfrm>
            <a:custGeom>
              <a:avLst/>
              <a:gdLst/>
              <a:ahLst/>
              <a:cxnLst/>
              <a:rect l="l" t="t" r="r" b="b"/>
              <a:pathLst>
                <a:path w="5506720" h="12700">
                  <a:moveTo>
                    <a:pt x="6350" y="0"/>
                  </a:moveTo>
                  <a:lnTo>
                    <a:pt x="5500370" y="0"/>
                  </a:lnTo>
                  <a:cubicBezTo>
                    <a:pt x="5503926" y="0"/>
                    <a:pt x="5506720" y="2794"/>
                    <a:pt x="5506720" y="6350"/>
                  </a:cubicBezTo>
                  <a:cubicBezTo>
                    <a:pt x="5506720" y="9906"/>
                    <a:pt x="5503926" y="12700"/>
                    <a:pt x="5500370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ubicBezTo>
                    <a:pt x="0" y="2794"/>
                    <a:pt x="2794" y="0"/>
                    <a:pt x="6350" y="0"/>
                  </a:cubicBez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541040" y="451934"/>
            <a:ext cx="350520" cy="747808"/>
          </a:xfrm>
          <a:custGeom>
            <a:avLst/>
            <a:gdLst/>
            <a:ahLst/>
            <a:cxnLst/>
            <a:rect l="l" t="t" r="r" b="b"/>
            <a:pathLst>
              <a:path w="350520" h="747808">
                <a:moveTo>
                  <a:pt x="0" y="0"/>
                </a:moveTo>
                <a:lnTo>
                  <a:pt x="350520" y="0"/>
                </a:lnTo>
                <a:lnTo>
                  <a:pt x="350520" y="747808"/>
                </a:lnTo>
                <a:lnTo>
                  <a:pt x="0" y="7478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00200" y="2400316"/>
            <a:ext cx="14528850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Create a E-Commerce Website React using “create-react-app”. Develop components for the header , product list , items, cart items, Product categories , Order Summary and Error Handling , Integrating API’s in ‘api.js’ for products and order placement. The main Container,‘App.js’ combines these components for a seamless user interface.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Evaluate key metrics including Performance ,User Experience , Error Handling, Security, Scalability and Accessibility. Launch the application with ‘</a:t>
            </a:r>
            <a:r>
              <a:rPr lang="en-GB" sz="3600" dirty="0" err="1">
                <a:latin typeface="EB Garamond"/>
                <a:ea typeface="EB Garamond"/>
                <a:cs typeface="EB Garamond"/>
                <a:sym typeface="EB Garamond"/>
              </a:rPr>
              <a:t>npm</a:t>
            </a:r>
            <a:r>
              <a:rPr lang="en-GB" sz="3600" dirty="0">
                <a:latin typeface="EB Garamond"/>
                <a:ea typeface="EB Garamond"/>
                <a:cs typeface="EB Garamond"/>
                <a:sym typeface="EB Garamond"/>
              </a:rPr>
              <a:t> start’ and customize components to meet specific project requirements . This succinct approach outlines the core steps for establishing a functional and customizable E-Commerce Website  in React.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2983" y="1190217"/>
            <a:ext cx="9004350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C88C32"/>
                </a:solidFill>
                <a:latin typeface="Arimo Bold"/>
              </a:rPr>
              <a:t>Task Summary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400" y="-25400"/>
            <a:ext cx="18288002" cy="10287002"/>
            <a:chOff x="0" y="0"/>
            <a:chExt cx="24384003" cy="137160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98" b="-929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5380" y="-25388"/>
            <a:ext cx="18287980" cy="10286988"/>
            <a:chOff x="0" y="0"/>
            <a:chExt cx="24383973" cy="137159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4" b="-14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6" name="Freeform 6"/>
          <p:cNvSpPr/>
          <p:nvPr/>
        </p:nvSpPr>
        <p:spPr>
          <a:xfrm>
            <a:off x="4296978" y="2811111"/>
            <a:ext cx="9623107" cy="153353"/>
          </a:xfrm>
          <a:custGeom>
            <a:avLst/>
            <a:gdLst/>
            <a:ahLst/>
            <a:cxnLst/>
            <a:rect l="l" t="t" r="r" b="b"/>
            <a:pathLst>
              <a:path w="9623107" h="153353">
                <a:moveTo>
                  <a:pt x="0" y="0"/>
                </a:moveTo>
                <a:lnTo>
                  <a:pt x="9623107" y="0"/>
                </a:lnTo>
                <a:lnTo>
                  <a:pt x="9623107" y="153353"/>
                </a:lnTo>
                <a:lnTo>
                  <a:pt x="0" y="1533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385670" y="3570514"/>
            <a:ext cx="2362200" cy="2362200"/>
            <a:chOff x="0" y="0"/>
            <a:chExt cx="3149600" cy="31496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49600" cy="3149600"/>
            </a:xfrm>
            <a:custGeom>
              <a:avLst/>
              <a:gdLst/>
              <a:ahLst/>
              <a:cxnLst/>
              <a:rect l="l" t="t" r="r" b="b"/>
              <a:pathLst>
                <a:path w="3149600" h="3149600">
                  <a:moveTo>
                    <a:pt x="0" y="0"/>
                  </a:moveTo>
                  <a:lnTo>
                    <a:pt x="3149600" y="0"/>
                  </a:lnTo>
                  <a:lnTo>
                    <a:pt x="3149600" y="3149600"/>
                  </a:lnTo>
                  <a:lnTo>
                    <a:pt x="0" y="3149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4298416" y="1286222"/>
            <a:ext cx="9637491" cy="1588865"/>
          </a:xfrm>
          <a:custGeom>
            <a:avLst/>
            <a:gdLst/>
            <a:ahLst/>
            <a:cxnLst/>
            <a:rect l="l" t="t" r="r" b="b"/>
            <a:pathLst>
              <a:path w="9637491" h="1588865">
                <a:moveTo>
                  <a:pt x="0" y="0"/>
                </a:moveTo>
                <a:lnTo>
                  <a:pt x="9637491" y="0"/>
                </a:lnTo>
                <a:lnTo>
                  <a:pt x="9637491" y="1588865"/>
                </a:lnTo>
                <a:lnTo>
                  <a:pt x="0" y="15888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359857" y="1631278"/>
            <a:ext cx="7851062" cy="826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01000" y="4557977"/>
            <a:ext cx="5379720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US" b="0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https://github.com/Anuledger2003/E-COMMERCE_WEBSITE</a:t>
            </a:r>
            <a:endParaRPr lang="en-US" b="0" i="0" dirty="0">
              <a:solidFill>
                <a:schemeClr val="tx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4" b="-1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4" b="-14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4" b="-14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406</Words>
  <Application>Microsoft Office PowerPoint</Application>
  <PresentationFormat>Custom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EB Garamond SemiBold</vt:lpstr>
      <vt:lpstr>Arimo Bold</vt:lpstr>
      <vt:lpstr>Arial</vt:lpstr>
      <vt:lpstr>Calibri</vt:lpstr>
      <vt:lpstr>EB Garamond</vt:lpstr>
      <vt:lpstr>Public Sans Bold Italics</vt:lpstr>
      <vt:lpstr>Arial Bold</vt:lpstr>
      <vt:lpstr>Arimo</vt:lpstr>
      <vt:lpstr>EB Garamond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2.0_Task 2</dc:title>
  <dc:creator>DELL</dc:creator>
  <cp:lastModifiedBy>DELL</cp:lastModifiedBy>
  <cp:revision>7</cp:revision>
  <dcterms:created xsi:type="dcterms:W3CDTF">2006-08-16T00:00:00Z</dcterms:created>
  <dcterms:modified xsi:type="dcterms:W3CDTF">2023-11-20T18:45:33Z</dcterms:modified>
  <dc:identifier>DAF0NN2EapM</dc:identifier>
</cp:coreProperties>
</file>

<file path=docProps/thumbnail.jpeg>
</file>